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73" r:id="rId7"/>
    <p:sldId id="262" r:id="rId8"/>
    <p:sldId id="271" r:id="rId9"/>
    <p:sldId id="266" r:id="rId10"/>
    <p:sldId id="269" r:id="rId11"/>
    <p:sldId id="274" r:id="rId12"/>
    <p:sldId id="261" r:id="rId13"/>
    <p:sldId id="267" r:id="rId14"/>
    <p:sldId id="263" r:id="rId15"/>
    <p:sldId id="275" r:id="rId16"/>
    <p:sldId id="268" r:id="rId17"/>
    <p:sldId id="264" r:id="rId18"/>
    <p:sldId id="265" r:id="rId19"/>
    <p:sldId id="270" r:id="rId20"/>
    <p:sldId id="272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C6884-F958-4BBC-89E4-8EB320BFFB14}" v="702" dt="2020-06-16T13:00:59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2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16B46-3501-4FE6-8D8F-299AF1B71223}" type="datetimeFigureOut">
              <a:rPr lang="en-DE" smtClean="0"/>
              <a:t>08/07/2020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DC698-EA54-4BBD-B9B4-CFBCB7EB9E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5909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9ED0-6305-4A05-94F2-AEEA95954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BDE0F-78AE-4F0D-A272-76128B0D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A0C88-B301-4304-AEF3-79A37D2E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4ABE-2027-428E-A8C2-5BB751ED0737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69EF4-3D90-42A2-B333-3CC05AD4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E52B0-6D44-4335-A883-F7F32D01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382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94F7-D0F8-4B7F-827E-536099B7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4B301-27F7-411E-A096-CE1CC1737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CDDE2-097A-445B-A5AC-6B9D28B8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7156-127A-4645-9E42-40437FBB867D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9C6DE-C074-450D-A20C-A3715FEA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E268F-3D7D-468E-9D4B-CF8B3E16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517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A341B-0AFC-4C78-89C5-83929C8D4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C877C-D2DD-4FCD-9D8E-56C504A78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E40D3-CC22-4AD1-8D55-96548CFE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E90C-2123-4D65-B8F0-4444FBFC195A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4C05F-4E92-4257-B8B0-B809B126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6BD53-F05A-47EC-8637-D293BCE0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490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E243-37CF-412A-B598-3590DF23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35A5-F210-47B1-836B-0EE6B220D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17D07-913A-4707-A2CF-8EBED659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8F17-6BFC-435E-BAE7-C277EBD1BA97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0911-158E-49BB-A931-991B1D7B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35F35-14CE-4207-BE18-D67C4D17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520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41BF-DCE8-479F-897D-7BC700FCE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F4EC1-9E1F-4D95-B0A2-577584E28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DE17D-3FC4-4E61-9043-AA86FCEA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F0B68-76DE-4150-AEFD-5ABA4F4D131E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00756-36B8-4920-875C-4FB7F02F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54BC3-3496-40A7-826F-3AAC299B1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165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7438-03B9-4963-B314-7EF412EE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D7F1-2D86-42EE-90A0-F26C11326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DD097-F620-4BE1-B5CC-8F6F081A8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B11D1-36C2-46FA-9169-54E0A29CD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5BBA-1D97-4635-9345-AA16B09DCE18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C2D82-82FC-4CE5-AFBD-B1CD03A4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76341-DF0D-4675-A472-7AEE7C7FF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631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FDE6-E013-4E50-9D5C-7B4DDB0C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E5637-00B0-4300-A416-03793EEF9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B1882-06E0-4B03-8A73-21B56164C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0F039-FAE1-49FD-B71A-90368FD5C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9EBA7-F524-4DAC-B108-F4997507A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106717-C3D8-4408-8B17-56D95210C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F5335-9019-480B-9951-79ED07898352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80A68-22B2-493F-9263-C4C3CDC1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A9145-3ECC-45BC-A053-F873657C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489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614A-62D5-4A55-A131-96A8E0D9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10FB1-6A8B-4090-8A73-C38CAF4D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8C9A2-F0F5-436C-9397-CD108122CCBC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AA1EE-37C4-410F-9844-1C4BE518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1D8B0-F902-4C49-96FB-5D607E0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806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3BD5A-9695-4058-9CE0-A93BDC37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146F-54C3-4C7E-A912-A0AEFA7ED78B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FB8FD-C819-4F8F-BAAC-549FF555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438A1-7191-4ECE-883D-876997BD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62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F11DF-5F54-4B90-8B2A-D13D915A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77E6-13D9-446B-BCEA-4EDCCD675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71B55-F4B4-4600-91E6-323D95E64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99235-9D16-4F24-AC41-1277664D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5881D-9DB7-4E85-96EA-4C177998B83D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7F6EB-C05B-477C-AF4C-3BAAAE10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ACFF6-EA21-4FD8-B4B9-6605E138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386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11E3-8341-4BE3-B770-40046EF0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AC3AE-07B6-4246-AB2E-AA1536122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96D0E-3A68-43A5-BB8A-9854CB1E3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32080-1BC7-4D8A-BED0-C4C6A632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3D01A-7376-46C1-A824-BB5BD9A5CC2A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4D303-330B-435B-8ADB-583A9F51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42A93-6577-418C-BFB2-AF6FC7A8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386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38FD4-3385-4D2B-AF25-798DB5DA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985BA-853C-4F9B-AF93-F5C7E9FF3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E03D1-90D1-4806-8501-53204AADC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23008-6216-4EB5-8A2F-62446F4CABD3}" type="datetime8">
              <a:rPr lang="en-DE" smtClean="0"/>
              <a:t>08/07/2020 15:35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1E8E1-4C23-43EE-9A18-1E925E531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AFC78-FAE7-430F-9E49-35F0B2C76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77A62-235F-419F-978A-1E9BC700BC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332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pen.io/Mamboleoo/pen/obWGYr" TargetMode="External"/><Relationship Id="rId3" Type="http://schemas.openxmlformats.org/officeDocument/2006/relationships/hyperlink" Target="https://en.wikipedia.org/wiki/Chess" TargetMode="External"/><Relationship Id="rId7" Type="http://schemas.openxmlformats.org/officeDocument/2006/relationships/hyperlink" Target="https://textpro.me/matrix-style-text-effect-online-884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sa.gov/mission_pages/chandra/news/black-hole-image-makes-history" TargetMode="External"/><Relationship Id="rId5" Type="http://schemas.openxmlformats.org/officeDocument/2006/relationships/hyperlink" Target="https://www.braingymmer.com/en/blog/perception/" TargetMode="External"/><Relationship Id="rId4" Type="http://schemas.openxmlformats.org/officeDocument/2006/relationships/hyperlink" Target="https://en.wikipedia.org/wiki/Go_(game)" TargetMode="External"/><Relationship Id="rId9" Type="http://schemas.openxmlformats.org/officeDocument/2006/relationships/hyperlink" Target="https://seeklogo.com/vector-logo/75382/jerr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2.xml"/><Relationship Id="rId16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png"/><Relationship Id="rId5" Type="http://schemas.openxmlformats.org/officeDocument/2006/relationships/tags" Target="../tags/tag5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1.jpe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258CCB-0D63-4F40-8253-D204AD4FBE58}"/>
              </a:ext>
            </a:extLst>
          </p:cNvPr>
          <p:cNvSpPr txBox="1"/>
          <p:nvPr/>
        </p:nvSpPr>
        <p:spPr>
          <a:xfrm>
            <a:off x="1975263" y="2879325"/>
            <a:ext cx="8107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“Decentralized Information Gathering</a:t>
            </a:r>
          </a:p>
          <a:p>
            <a:pPr algn="ctr"/>
            <a:r>
              <a:rPr lang="en-GB" sz="4000" i="1" dirty="0"/>
              <a:t>with Continuous and very large </a:t>
            </a:r>
          </a:p>
          <a:p>
            <a:pPr algn="ctr"/>
            <a:r>
              <a:rPr lang="en-GB" sz="4000" i="1" dirty="0"/>
              <a:t>Discrete Observation Spaces”</a:t>
            </a:r>
            <a:endParaRPr lang="en-DE" sz="4000" i="1" dirty="0"/>
          </a:p>
        </p:txBody>
      </p:sp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3D8B-8EB0-4B8A-851B-2A8397BDE897}"/>
              </a:ext>
            </a:extLst>
          </p:cNvPr>
          <p:cNvSpPr txBox="1"/>
          <p:nvPr/>
        </p:nvSpPr>
        <p:spPr>
          <a:xfrm>
            <a:off x="10347366" y="6352143"/>
            <a:ext cx="166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July 8</a:t>
            </a:r>
            <a:r>
              <a:rPr lang="en-GB" baseline="30000" dirty="0"/>
              <a:t>th</a:t>
            </a:r>
            <a:r>
              <a:rPr lang="en-GB" dirty="0"/>
              <a:t> 2020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78C0E-9641-48BC-AAA3-CDF98561DAFE}"/>
              </a:ext>
            </a:extLst>
          </p:cNvPr>
          <p:cNvSpPr txBox="1"/>
          <p:nvPr/>
        </p:nvSpPr>
        <p:spPr>
          <a:xfrm>
            <a:off x="2629132" y="1593054"/>
            <a:ext cx="6799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FF0000"/>
                </a:solidFill>
              </a:rPr>
              <a:t>Master Thesis Presentation</a:t>
            </a:r>
            <a:endParaRPr lang="en-DE" sz="4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5B034-08BE-496D-8DDF-764D9E8C0E0C}"/>
              </a:ext>
            </a:extLst>
          </p:cNvPr>
          <p:cNvSpPr txBox="1"/>
          <p:nvPr/>
        </p:nvSpPr>
        <p:spPr>
          <a:xfrm>
            <a:off x="307176" y="6352143"/>
            <a:ext cx="166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Caus Danu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35106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10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527A6-D13C-43AF-B8D8-594AAE9272CD}"/>
              </a:ext>
            </a:extLst>
          </p:cNvPr>
          <p:cNvSpPr txBox="1"/>
          <p:nvPr/>
        </p:nvSpPr>
        <p:spPr>
          <a:xfrm>
            <a:off x="3963786" y="357796"/>
            <a:ext cx="647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Research Questions</a:t>
            </a:r>
            <a:endParaRPr lang="en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39FDF-8014-4440-8240-AA77CA813867}"/>
              </a:ext>
            </a:extLst>
          </p:cNvPr>
          <p:cNvSpPr txBox="1"/>
          <p:nvPr/>
        </p:nvSpPr>
        <p:spPr>
          <a:xfrm>
            <a:off x="995493" y="1951672"/>
            <a:ext cx="102010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Can a graph-based direct cross-entropy algorithm be combined with neural networks and successfully trained to directly couple the tasks of perception and planning 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If yes, how does such an algorithm perform in the case of continuous observations and states ? In particular: is such an algorithm useful for source localization problems with continuous observations and states ?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And lastly, does this algorithm scale to very high-dimensional discrete inputs, such as images, when we use a lossy compression scheme derived with the help of a Variational Autoencoder 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195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53895-E1AA-458C-A9EF-B1FE4E50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11</a:t>
            </a:fld>
            <a:endParaRPr lang="en-DE"/>
          </a:p>
        </p:txBody>
      </p:sp>
      <p:pic>
        <p:nvPicPr>
          <p:cNvPr id="5" name="Picture 2" descr="Logo : KUS-Portal : Universität Hamburg">
            <a:extLst>
              <a:ext uri="{FF2B5EF4-FFF2-40B4-BE49-F238E27FC236}">
                <a16:creationId xmlns:a16="http://schemas.microsoft.com/office/drawing/2014/main" id="{8823C2A8-BCFF-43A1-A2EA-038760AA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ACCC5-EFBF-4CC1-BDE3-4935D4CCF5D9}"/>
              </a:ext>
            </a:extLst>
          </p:cNvPr>
          <p:cNvSpPr txBox="1"/>
          <p:nvPr/>
        </p:nvSpPr>
        <p:spPr>
          <a:xfrm>
            <a:off x="5022800" y="360781"/>
            <a:ext cx="454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 Rollouts</a:t>
            </a:r>
            <a:endParaRPr lang="en-DE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F063F-B864-4404-A344-A133C599792E}"/>
              </a:ext>
            </a:extLst>
          </p:cNvPr>
          <p:cNvSpPr txBox="1"/>
          <p:nvPr/>
        </p:nvSpPr>
        <p:spPr>
          <a:xfrm>
            <a:off x="438149" y="2229041"/>
            <a:ext cx="71129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Run many simulations to collect data: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857250" lvl="1" indent="-400050">
              <a:buFont typeface="Wingdings" panose="05000000000000000000" pitchFamily="2" charset="2"/>
              <a:buChar char="Ø"/>
            </a:pPr>
            <a:r>
              <a:rPr lang="en-GB" dirty="0"/>
              <a:t>Current Node</a:t>
            </a:r>
          </a:p>
          <a:p>
            <a:pPr marL="857250" lvl="1" indent="-400050">
              <a:buFont typeface="Wingdings" panose="05000000000000000000" pitchFamily="2" charset="2"/>
              <a:buChar char="Ø"/>
            </a:pPr>
            <a:r>
              <a:rPr lang="en-GB" dirty="0"/>
              <a:t>Sampled Action</a:t>
            </a:r>
          </a:p>
          <a:p>
            <a:pPr marL="857250" lvl="1" indent="-400050">
              <a:buFont typeface="Wingdings" panose="05000000000000000000" pitchFamily="2" charset="2"/>
              <a:buChar char="Ø"/>
            </a:pPr>
            <a:r>
              <a:rPr lang="en-GB" dirty="0"/>
              <a:t>Observation</a:t>
            </a:r>
          </a:p>
          <a:p>
            <a:pPr marL="857250" lvl="1" indent="-400050">
              <a:buFont typeface="Wingdings" panose="05000000000000000000" pitchFamily="2" charset="2"/>
              <a:buChar char="Ø"/>
            </a:pPr>
            <a:r>
              <a:rPr lang="en-GB" dirty="0"/>
              <a:t>Next Node</a:t>
            </a:r>
          </a:p>
          <a:p>
            <a:pPr lvl="1"/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Apply “cross-entropy method” to make sense out of the collected data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10FC4-3F64-42C6-B4F5-F66E6AC94ACE}"/>
              </a:ext>
            </a:extLst>
          </p:cNvPr>
          <p:cNvSpPr txBox="1"/>
          <p:nvPr/>
        </p:nvSpPr>
        <p:spPr>
          <a:xfrm>
            <a:off x="7756769" y="4814364"/>
            <a:ext cx="3973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Rollout &lt;=&gt; Simulation</a:t>
            </a:r>
            <a:endParaRPr lang="en-DE" sz="3200" dirty="0"/>
          </a:p>
        </p:txBody>
      </p:sp>
      <p:pic>
        <p:nvPicPr>
          <p:cNvPr id="3" name="Picture 2" descr="A picture containing food, night, computer&#10;&#10;Description automatically generated">
            <a:extLst>
              <a:ext uri="{FF2B5EF4-FFF2-40B4-BE49-F238E27FC236}">
                <a16:creationId xmlns:a16="http://schemas.microsoft.com/office/drawing/2014/main" id="{3AE3856F-F029-4F1E-8A65-810A93E77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69" y="2229041"/>
            <a:ext cx="3997082" cy="24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12</a:t>
            </a:fld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73D38-BEB8-4F1C-911C-72C2886E8CFB}"/>
              </a:ext>
            </a:extLst>
          </p:cNvPr>
          <p:cNvSpPr txBox="1"/>
          <p:nvPr/>
        </p:nvSpPr>
        <p:spPr>
          <a:xfrm>
            <a:off x="8825144" y="1600657"/>
            <a:ext cx="301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Entropy measures uncertainty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E54C6-08B2-4D64-8641-743AD2B87C35}"/>
              </a:ext>
            </a:extLst>
          </p:cNvPr>
          <p:cNvSpPr txBox="1"/>
          <p:nvPr/>
        </p:nvSpPr>
        <p:spPr>
          <a:xfrm>
            <a:off x="240991" y="4825558"/>
            <a:ext cx="11258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Intuition: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By filtering the best samples, we put emphasis only on the </a:t>
            </a:r>
            <a:r>
              <a:rPr lang="en-GB" b="1" dirty="0">
                <a:solidFill>
                  <a:srgbClr val="FF0000"/>
                </a:solidFill>
              </a:rPr>
              <a:t>useful information</a:t>
            </a:r>
            <a:r>
              <a:rPr lang="en-GB" dirty="0"/>
              <a:t> that we want to extract from the world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4A9D97-0A7B-4781-982D-AB14283B538B}"/>
              </a:ext>
            </a:extLst>
          </p:cNvPr>
          <p:cNvGrpSpPr/>
          <p:nvPr/>
        </p:nvGrpSpPr>
        <p:grpSpPr>
          <a:xfrm>
            <a:off x="240991" y="1942765"/>
            <a:ext cx="8936565" cy="1942558"/>
            <a:chOff x="1963384" y="2343390"/>
            <a:chExt cx="8936565" cy="194255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ACB15AB-5EA5-4EFE-BC65-AF261FCA6017}"/>
                </a:ext>
              </a:extLst>
            </p:cNvPr>
            <p:cNvGrpSpPr/>
            <p:nvPr/>
          </p:nvGrpSpPr>
          <p:grpSpPr>
            <a:xfrm>
              <a:off x="1976924" y="3085619"/>
              <a:ext cx="8923025" cy="1200329"/>
              <a:chOff x="456567" y="3194061"/>
              <a:chExt cx="8713900" cy="120032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F9D501-8C7A-4E71-BED1-364738DC7D32}"/>
                  </a:ext>
                </a:extLst>
              </p:cNvPr>
              <p:cNvSpPr txBox="1"/>
              <p:nvPr/>
            </p:nvSpPr>
            <p:spPr>
              <a:xfrm>
                <a:off x="456567" y="3194061"/>
                <a:ext cx="87139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Sample             policy samples using simulation rollouts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:endParaRPr lang="en-GB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dirty="0"/>
                  <a:t>Estimate model using only a subset of the best samples            that result in high reward</a:t>
                </a:r>
                <a:endParaRPr lang="en-DE" dirty="0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328FF41-30F4-4C43-B256-318964B614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4704" y="3303451"/>
                <a:ext cx="547200" cy="19062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4B7C773-1AE7-48C2-902F-EB64332473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2638" y="4096925"/>
                <a:ext cx="488229" cy="190629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7E9D02-12EC-4684-88E1-E1F28A040A2F}"/>
                </a:ext>
              </a:extLst>
            </p:cNvPr>
            <p:cNvSpPr txBox="1"/>
            <p:nvPr/>
          </p:nvSpPr>
          <p:spPr>
            <a:xfrm>
              <a:off x="1963384" y="2343390"/>
              <a:ext cx="4503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i="1" dirty="0"/>
                <a:t>Cross-Entropy Learning Method:</a:t>
              </a:r>
              <a:endParaRPr lang="en-DE" sz="2400" b="1" i="1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A921EA1-61E4-4033-B518-265142DDD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2306" y="310239"/>
            <a:ext cx="5202464" cy="1154738"/>
          </a:xfrm>
          <a:prstGeom prst="rect">
            <a:avLst/>
          </a:prstGeom>
        </p:spPr>
      </p:pic>
      <p:pic>
        <p:nvPicPr>
          <p:cNvPr id="5" name="Picture 2" descr="Black hole image">
            <a:extLst>
              <a:ext uri="{FF2B5EF4-FFF2-40B4-BE49-F238E27FC236}">
                <a16:creationId xmlns:a16="http://schemas.microsoft.com/office/drawing/2014/main" id="{573DB6C8-9CFB-46A5-95C8-66C96E9C4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144" y="1942765"/>
            <a:ext cx="3151454" cy="183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4100C0-95CE-45D4-970D-96DFD4DF59D2}"/>
              </a:ext>
            </a:extLst>
          </p:cNvPr>
          <p:cNvSpPr/>
          <p:nvPr/>
        </p:nvSpPr>
        <p:spPr>
          <a:xfrm>
            <a:off x="9536118" y="3801443"/>
            <a:ext cx="1588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Courtesy of [6]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681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13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630E9-A1DA-48A1-AE49-14F5805B8FF9}"/>
              </a:ext>
            </a:extLst>
          </p:cNvPr>
          <p:cNvSpPr txBox="1"/>
          <p:nvPr/>
        </p:nvSpPr>
        <p:spPr>
          <a:xfrm>
            <a:off x="3929147" y="346713"/>
            <a:ext cx="5220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Tagging Simulation</a:t>
            </a:r>
            <a:endParaRPr lang="en-DE" sz="4000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B9240E5-29D6-4F63-9536-510175C02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69" y="3620902"/>
            <a:ext cx="7581900" cy="1857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8E236A-831B-4BA5-829B-F4E539908152}"/>
              </a:ext>
            </a:extLst>
          </p:cNvPr>
          <p:cNvSpPr txBox="1"/>
          <p:nvPr/>
        </p:nvSpPr>
        <p:spPr>
          <a:xfrm>
            <a:off x="4830223" y="2528713"/>
            <a:ext cx="24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Catch me if you can !</a:t>
            </a:r>
            <a:endParaRPr lang="en-DE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9F2B5E89-114A-4383-8FE7-D8F444B84653}"/>
              </a:ext>
            </a:extLst>
          </p:cNvPr>
          <p:cNvSpPr/>
          <p:nvPr/>
        </p:nvSpPr>
        <p:spPr>
          <a:xfrm>
            <a:off x="4536506" y="2197383"/>
            <a:ext cx="2626822" cy="1307869"/>
          </a:xfrm>
          <a:prstGeom prst="cloudCallout">
            <a:avLst>
              <a:gd name="adj1" fmla="val -15981"/>
              <a:gd name="adj2" fmla="val 11122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615D2-6EC6-4B06-9FF2-E8BD73667A1B}"/>
              </a:ext>
            </a:extLst>
          </p:cNvPr>
          <p:cNvSpPr txBox="1"/>
          <p:nvPr/>
        </p:nvSpPr>
        <p:spPr>
          <a:xfrm>
            <a:off x="2430269" y="1606990"/>
            <a:ext cx="69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Intention:</a:t>
            </a:r>
            <a:r>
              <a:rPr lang="en-GB" dirty="0"/>
              <a:t> Emulate a </a:t>
            </a:r>
            <a:r>
              <a:rPr lang="en-GB" b="1" dirty="0"/>
              <a:t>dynamic</a:t>
            </a:r>
            <a:r>
              <a:rPr lang="en-GB" dirty="0"/>
              <a:t> source localization problem in a 1D world</a:t>
            </a:r>
            <a:endParaRPr lang="en-DE" dirty="0"/>
          </a:p>
        </p:txBody>
      </p:sp>
      <p:pic>
        <p:nvPicPr>
          <p:cNvPr id="3074" name="Picture 2" descr="jerry Logo Vector (.EPS) Free Download">
            <a:extLst>
              <a:ext uri="{FF2B5EF4-FFF2-40B4-BE49-F238E27FC236}">
                <a16:creationId xmlns:a16="http://schemas.microsoft.com/office/drawing/2014/main" id="{AD2B54A3-3B7A-4AC4-8C3B-DBED6094F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506" y="4826853"/>
            <a:ext cx="12763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Quadcopter">
            <a:extLst>
              <a:ext uri="{FF2B5EF4-FFF2-40B4-BE49-F238E27FC236}">
                <a16:creationId xmlns:a16="http://schemas.microsoft.com/office/drawing/2014/main" id="{5F667228-3E85-46BF-93CD-6DE8A831A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127" y="3397428"/>
            <a:ext cx="914400" cy="914400"/>
          </a:xfrm>
          <a:prstGeom prst="rect">
            <a:avLst/>
          </a:prstGeom>
        </p:spPr>
      </p:pic>
      <p:pic>
        <p:nvPicPr>
          <p:cNvPr id="13" name="Graphic 12" descr="Robot">
            <a:extLst>
              <a:ext uri="{FF2B5EF4-FFF2-40B4-BE49-F238E27FC236}">
                <a16:creationId xmlns:a16="http://schemas.microsoft.com/office/drawing/2014/main" id="{9496C2F5-8D56-4071-8C7C-9CD611FEA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7694" y="37709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14</a:t>
            </a:fld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8AC63-6565-4B03-AB66-E9BEDA074DF9}"/>
              </a:ext>
            </a:extLst>
          </p:cNvPr>
          <p:cNvSpPr txBox="1"/>
          <p:nvPr/>
        </p:nvSpPr>
        <p:spPr>
          <a:xfrm>
            <a:off x="3380510" y="346713"/>
            <a:ext cx="6046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COGNet-DICE vs COG-DICE</a:t>
            </a:r>
            <a:endParaRPr lang="en-D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CAC88-61CA-42D8-9429-8C95EF4B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0" y="3116337"/>
            <a:ext cx="5628536" cy="2666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6A0F6-FE21-4D64-9143-8E4F0786F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826" y="3226981"/>
            <a:ext cx="6297776" cy="2445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04473-F35C-4333-BAA5-3B4293CEA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821" y="1508484"/>
            <a:ext cx="6788059" cy="90488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3229860B-A8FE-4DEF-839D-E4E601FE77F9}"/>
              </a:ext>
            </a:extLst>
          </p:cNvPr>
          <p:cNvSpPr/>
          <p:nvPr/>
        </p:nvSpPr>
        <p:spPr>
          <a:xfrm rot="16200000">
            <a:off x="3024268" y="3340152"/>
            <a:ext cx="274678" cy="55362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EEA25DBD-75B9-4247-93E8-0525BCF4E636}"/>
              </a:ext>
            </a:extLst>
          </p:cNvPr>
          <p:cNvSpPr/>
          <p:nvPr/>
        </p:nvSpPr>
        <p:spPr>
          <a:xfrm rot="16200000">
            <a:off x="8607650" y="3340152"/>
            <a:ext cx="274678" cy="55362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7E1A6-8AAD-4A04-B87C-E661C9113B2C}"/>
              </a:ext>
            </a:extLst>
          </p:cNvPr>
          <p:cNvSpPr txBox="1"/>
          <p:nvPr/>
        </p:nvSpPr>
        <p:spPr>
          <a:xfrm>
            <a:off x="2272145" y="624562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COGNet-DICE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283E6-F1B7-4892-A9C7-E8F8C4BEF118}"/>
              </a:ext>
            </a:extLst>
          </p:cNvPr>
          <p:cNvSpPr txBox="1"/>
          <p:nvPr/>
        </p:nvSpPr>
        <p:spPr>
          <a:xfrm>
            <a:off x="8199119" y="624562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COG-DICE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542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D9464-F57F-4251-BE74-F60C5F8F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64B4AC4-9D75-4F1E-A78B-52240247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2070100"/>
            <a:ext cx="4648200" cy="428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69BF8-DD41-418D-8F11-E04DE54E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24" y="2439715"/>
            <a:ext cx="5857876" cy="1486111"/>
          </a:xfrm>
          <a:prstGeom prst="rect">
            <a:avLst/>
          </a:prstGeom>
        </p:spPr>
      </p:pic>
      <p:pic>
        <p:nvPicPr>
          <p:cNvPr id="8" name="Picture 2" descr="Logo : KUS-Portal : Universität Hamburg">
            <a:extLst>
              <a:ext uri="{FF2B5EF4-FFF2-40B4-BE49-F238E27FC236}">
                <a16:creationId xmlns:a16="http://schemas.microsoft.com/office/drawing/2014/main" id="{55ED7969-2C24-43E1-B0C1-98ABE749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244C7-CF4F-4914-AD36-82B67E9FA487}"/>
              </a:ext>
            </a:extLst>
          </p:cNvPr>
          <p:cNvSpPr txBox="1"/>
          <p:nvPr/>
        </p:nvSpPr>
        <p:spPr>
          <a:xfrm>
            <a:off x="3313397" y="346713"/>
            <a:ext cx="7773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Separate training of perception only</a:t>
            </a:r>
            <a:endParaRPr lang="en-DE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462F0-31B2-40B0-904E-A714BB15F676}"/>
              </a:ext>
            </a:extLst>
          </p:cNvPr>
          <p:cNvSpPr txBox="1"/>
          <p:nvPr/>
        </p:nvSpPr>
        <p:spPr>
          <a:xfrm>
            <a:off x="1973905" y="1660724"/>
            <a:ext cx="1595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Method</a:t>
            </a:r>
            <a:endParaRPr lang="en-DE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E604A-867F-49AE-923C-8EDE2B94F64C}"/>
              </a:ext>
            </a:extLst>
          </p:cNvPr>
          <p:cNvSpPr txBox="1"/>
          <p:nvPr/>
        </p:nvSpPr>
        <p:spPr>
          <a:xfrm>
            <a:off x="8486254" y="1660724"/>
            <a:ext cx="172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Results</a:t>
            </a:r>
            <a:endParaRPr lang="en-DE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A8C688-6D2C-4438-BEB2-2F20E1990103}"/>
              </a:ext>
            </a:extLst>
          </p:cNvPr>
          <p:cNvSpPr txBox="1"/>
          <p:nvPr/>
        </p:nvSpPr>
        <p:spPr>
          <a:xfrm>
            <a:off x="5495924" y="4692784"/>
            <a:ext cx="5971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Good results, but involves injection of human knowledge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FF0000"/>
                </a:solidFill>
              </a:rPr>
              <a:t>Defeats the original intention of having a generic system, learning on its own based on mutual feedback from both sub-systems: the planning block and the perception block</a:t>
            </a:r>
            <a:endParaRPr lang="en-D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5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16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630E9-A1DA-48A1-AE49-14F5805B8FF9}"/>
              </a:ext>
            </a:extLst>
          </p:cNvPr>
          <p:cNvSpPr txBox="1"/>
          <p:nvPr/>
        </p:nvSpPr>
        <p:spPr>
          <a:xfrm>
            <a:off x="3929147" y="346713"/>
            <a:ext cx="5220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Heatmap Simulation</a:t>
            </a:r>
            <a:endParaRPr lang="en-DE" sz="40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5873AA-078C-49FD-BE02-CF61C602A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35" y="2085274"/>
            <a:ext cx="6096000" cy="457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C7A62-6841-45DF-A03A-53F14EDD6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85" y="2239760"/>
            <a:ext cx="2724150" cy="204311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97E50B-1031-4E41-A9F6-23CCECF23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86" y="4371274"/>
            <a:ext cx="2724150" cy="2043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B59CC9-BBBE-483E-A212-F836C2B38DEB}"/>
              </a:ext>
            </a:extLst>
          </p:cNvPr>
          <p:cNvSpPr txBox="1"/>
          <p:nvPr/>
        </p:nvSpPr>
        <p:spPr>
          <a:xfrm>
            <a:off x="2266602" y="1563340"/>
            <a:ext cx="675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Intention:</a:t>
            </a:r>
            <a:r>
              <a:rPr lang="en-GB" dirty="0"/>
              <a:t> Emulate a </a:t>
            </a:r>
            <a:r>
              <a:rPr lang="en-GB" b="1" dirty="0"/>
              <a:t>static</a:t>
            </a:r>
            <a:r>
              <a:rPr lang="en-GB" dirty="0"/>
              <a:t> source localization problem in a 2D world</a:t>
            </a:r>
            <a:endParaRPr lang="en-DE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CAC8EDB-2C53-4F59-9A1A-01F15DEF4A65}"/>
              </a:ext>
            </a:extLst>
          </p:cNvPr>
          <p:cNvSpPr/>
          <p:nvPr/>
        </p:nvSpPr>
        <p:spPr>
          <a:xfrm rot="10800000">
            <a:off x="9805035" y="2239760"/>
            <a:ext cx="281074" cy="4072371"/>
          </a:xfrm>
          <a:prstGeom prst="leftBrace">
            <a:avLst>
              <a:gd name="adj1" fmla="val 8333"/>
              <a:gd name="adj2" fmla="val 501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8CA38-9908-41AC-94B9-7ADF565E7452}"/>
              </a:ext>
            </a:extLst>
          </p:cNvPr>
          <p:cNvSpPr txBox="1"/>
          <p:nvPr/>
        </p:nvSpPr>
        <p:spPr>
          <a:xfrm>
            <a:off x="10104819" y="4051069"/>
            <a:ext cx="190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Agent Perception</a:t>
            </a:r>
            <a:endParaRPr lang="en-DE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8CE9729-FF34-4BD4-9724-2337CAFCB18E}"/>
              </a:ext>
            </a:extLst>
          </p:cNvPr>
          <p:cNvSpPr/>
          <p:nvPr/>
        </p:nvSpPr>
        <p:spPr>
          <a:xfrm>
            <a:off x="1633624" y="2210633"/>
            <a:ext cx="281074" cy="4072371"/>
          </a:xfrm>
          <a:prstGeom prst="leftBrace">
            <a:avLst>
              <a:gd name="adj1" fmla="val 8333"/>
              <a:gd name="adj2" fmla="val 501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F1AEE-79DC-47AD-BB7A-8B662BEF0C48}"/>
              </a:ext>
            </a:extLst>
          </p:cNvPr>
          <p:cNvSpPr txBox="1"/>
          <p:nvPr/>
        </p:nvSpPr>
        <p:spPr>
          <a:xfrm>
            <a:off x="302267" y="4051069"/>
            <a:ext cx="190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World Scene</a:t>
            </a:r>
            <a:endParaRPr lang="en-DE" dirty="0"/>
          </a:p>
        </p:txBody>
      </p:sp>
      <p:pic>
        <p:nvPicPr>
          <p:cNvPr id="13" name="Graphic 12" descr="Quadcopter">
            <a:extLst>
              <a:ext uri="{FF2B5EF4-FFF2-40B4-BE49-F238E27FC236}">
                <a16:creationId xmlns:a16="http://schemas.microsoft.com/office/drawing/2014/main" id="{39936CED-4499-420A-8D7B-2D80BF3F3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6109" y="2804116"/>
            <a:ext cx="914400" cy="914400"/>
          </a:xfrm>
          <a:prstGeom prst="rect">
            <a:avLst/>
          </a:prstGeom>
        </p:spPr>
      </p:pic>
      <p:pic>
        <p:nvPicPr>
          <p:cNvPr id="14" name="Graphic 13" descr="Quadcopter">
            <a:extLst>
              <a:ext uri="{FF2B5EF4-FFF2-40B4-BE49-F238E27FC236}">
                <a16:creationId xmlns:a16="http://schemas.microsoft.com/office/drawing/2014/main" id="{FFAEF1B7-1445-43F3-A836-A3EAFE6BFC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6109" y="49066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2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17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B45BA-F085-4E83-A2D7-B7077993F3FC}"/>
              </a:ext>
            </a:extLst>
          </p:cNvPr>
          <p:cNvSpPr txBox="1"/>
          <p:nvPr/>
        </p:nvSpPr>
        <p:spPr>
          <a:xfrm>
            <a:off x="3458094" y="357796"/>
            <a:ext cx="6118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2D vs Encoded COGNet-DICE</a:t>
            </a:r>
            <a:endParaRPr lang="en-DE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14173-2D08-41E3-88CC-B0CC23A45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84" y="1407011"/>
            <a:ext cx="8510632" cy="872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86F2F-B4BF-426E-92B0-6BDCFC0AC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36" y="2429658"/>
            <a:ext cx="5482479" cy="3789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62F9D-FE53-4C6A-99B6-FE6A3054B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87" y="2620359"/>
            <a:ext cx="5594320" cy="3494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90E8CB-0226-49D0-906A-3BBB9FBE5FF3}"/>
              </a:ext>
            </a:extLst>
          </p:cNvPr>
          <p:cNvSpPr txBox="1"/>
          <p:nvPr/>
        </p:nvSpPr>
        <p:spPr>
          <a:xfrm>
            <a:off x="1261936" y="6297692"/>
            <a:ext cx="412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Encoded COGNet-DICE (Agent 0)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21708-8AE4-4672-90E6-85F94A442950}"/>
              </a:ext>
            </a:extLst>
          </p:cNvPr>
          <p:cNvSpPr txBox="1"/>
          <p:nvPr/>
        </p:nvSpPr>
        <p:spPr>
          <a:xfrm>
            <a:off x="7050313" y="6297692"/>
            <a:ext cx="355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Encoded COGNet-DICE (Agent 1)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908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18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EC3DF-D96F-4CBD-AF07-6CE5FA6D409C}"/>
              </a:ext>
            </a:extLst>
          </p:cNvPr>
          <p:cNvSpPr txBox="1"/>
          <p:nvPr/>
        </p:nvSpPr>
        <p:spPr>
          <a:xfrm>
            <a:off x="4655124" y="346713"/>
            <a:ext cx="302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Conclusions</a:t>
            </a:r>
            <a:endParaRPr lang="en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7A0B1-C290-4F5A-8DFD-603083CC1DC3}"/>
              </a:ext>
            </a:extLst>
          </p:cNvPr>
          <p:cNvSpPr txBox="1"/>
          <p:nvPr/>
        </p:nvSpPr>
        <p:spPr>
          <a:xfrm>
            <a:off x="936566" y="1452958"/>
            <a:ext cx="10806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1) Q: Can a graph-based direct cross-entropy algorithm be combined with neural networks and successfully trained to directly couple the tasks of perception and planning ?</a:t>
            </a:r>
          </a:p>
          <a:p>
            <a:endParaRPr lang="en-GB" b="1" dirty="0"/>
          </a:p>
          <a:p>
            <a:r>
              <a:rPr lang="en-GB" b="1" dirty="0"/>
              <a:t>A: Yes it can. Separate training also exhibited good results, but defeats the purpose of joint, end-to-end training.</a:t>
            </a:r>
            <a:endParaRPr lang="en-D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FF805-733D-4782-ADB8-8EAABC0DE080}"/>
              </a:ext>
            </a:extLst>
          </p:cNvPr>
          <p:cNvSpPr txBox="1"/>
          <p:nvPr/>
        </p:nvSpPr>
        <p:spPr>
          <a:xfrm>
            <a:off x="936566" y="2995089"/>
            <a:ext cx="11051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2) Q: If yes, how does such an algorithm perform in the case of continuous observations and states ? In particular: </a:t>
            </a:r>
          </a:p>
          <a:p>
            <a:r>
              <a:rPr lang="en-GB" i="1" dirty="0"/>
              <a:t>is such an algorithm useful for source localization problems with continuous observations and states ?</a:t>
            </a:r>
          </a:p>
          <a:p>
            <a:endParaRPr lang="en-GB" b="1" dirty="0"/>
          </a:p>
          <a:p>
            <a:r>
              <a:rPr lang="en-GB" b="1" dirty="0"/>
              <a:t>A: COGNet-DICE reaches state of the art results with </a:t>
            </a:r>
            <a:r>
              <a:rPr lang="en-GB" b="1" dirty="0">
                <a:solidFill>
                  <a:srgbClr val="FF0000"/>
                </a:solidFill>
              </a:rPr>
              <a:t>more training time </a:t>
            </a:r>
            <a:r>
              <a:rPr lang="en-GB" b="1" dirty="0"/>
              <a:t>and </a:t>
            </a:r>
            <a:r>
              <a:rPr lang="en-GB" b="1" dirty="0">
                <a:solidFill>
                  <a:srgbClr val="FF0000"/>
                </a:solidFill>
              </a:rPr>
              <a:t>more collected data points </a:t>
            </a:r>
            <a:r>
              <a:rPr lang="en-GB" b="1" dirty="0"/>
              <a:t>than other methods such as COG-DICE. Also, by using more nodes in a graph, it is easier to reach state of the art results in less time.</a:t>
            </a:r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73DC37-817B-4418-ACEC-DF3A4809CD0E}"/>
              </a:ext>
            </a:extLst>
          </p:cNvPr>
          <p:cNvSpPr txBox="1"/>
          <p:nvPr/>
        </p:nvSpPr>
        <p:spPr>
          <a:xfrm>
            <a:off x="936567" y="4872335"/>
            <a:ext cx="1087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3) Q: Does this algorithm scale to very high-dimensional discrete inputs, such as images, when we use a lossy compression scheme derived with the help of a Variational Autoencoder ?</a:t>
            </a:r>
          </a:p>
          <a:p>
            <a:endParaRPr lang="en-GB" b="1" dirty="0"/>
          </a:p>
          <a:p>
            <a:r>
              <a:rPr lang="en-GB" b="1" dirty="0"/>
              <a:t>A: Yes, the algorithm does scale to higher dimensions </a:t>
            </a:r>
            <a:r>
              <a:rPr lang="en-GB" b="1"/>
              <a:t>using a Variational Autoencoder, </a:t>
            </a:r>
            <a:r>
              <a:rPr lang="en-GB" b="1" dirty="0"/>
              <a:t>and moreover:  the Variational Autoencoder helps coping with noisy observations as well.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202931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19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EC3DF-D96F-4CBD-AF07-6CE5FA6D409C}"/>
              </a:ext>
            </a:extLst>
          </p:cNvPr>
          <p:cNvSpPr txBox="1"/>
          <p:nvPr/>
        </p:nvSpPr>
        <p:spPr>
          <a:xfrm>
            <a:off x="4655124" y="346713"/>
            <a:ext cx="302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Questions</a:t>
            </a:r>
            <a:endParaRPr lang="en-DE" sz="4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Red Question mark">
                <a:extLst>
                  <a:ext uri="{FF2B5EF4-FFF2-40B4-BE49-F238E27FC236}">
                    <a16:creationId xmlns:a16="http://schemas.microsoft.com/office/drawing/2014/main" id="{EFF9580A-478C-4850-A8A1-B34ED0ABB7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2138262"/>
                  </p:ext>
                </p:extLst>
              </p:nvPr>
            </p:nvGraphicFramePr>
            <p:xfrm>
              <a:off x="4528359" y="1683996"/>
              <a:ext cx="2714091" cy="456157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14091" cy="4561578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648122" ay="-1899251" az="-3430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Red Question mark">
                <a:extLst>
                  <a:ext uri="{FF2B5EF4-FFF2-40B4-BE49-F238E27FC236}">
                    <a16:creationId xmlns:a16="http://schemas.microsoft.com/office/drawing/2014/main" id="{EFF9580A-478C-4850-A8A1-B34ED0ABB7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8359" y="1683996"/>
                <a:ext cx="2714091" cy="45615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04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CBC35C-0CE6-4120-A807-5F357ED9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2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60400-54CC-407A-ADC9-5286A82BFC83}"/>
              </a:ext>
            </a:extLst>
          </p:cNvPr>
          <p:cNvSpPr txBox="1"/>
          <p:nvPr/>
        </p:nvSpPr>
        <p:spPr>
          <a:xfrm>
            <a:off x="5048596" y="319004"/>
            <a:ext cx="2599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Planning</a:t>
            </a:r>
            <a:endParaRPr lang="en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26939-0C42-4109-B9CC-E7F2886ED53E}"/>
              </a:ext>
            </a:extLst>
          </p:cNvPr>
          <p:cNvSpPr txBox="1"/>
          <p:nvPr/>
        </p:nvSpPr>
        <p:spPr>
          <a:xfrm>
            <a:off x="456164" y="1445527"/>
            <a:ext cx="7312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Cambridge Dictionary: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“The act of </a:t>
            </a:r>
            <a:r>
              <a:rPr lang="en-GB" b="1" dirty="0"/>
              <a:t>deciding</a:t>
            </a:r>
            <a:r>
              <a:rPr lang="en-GB" dirty="0"/>
              <a:t> how to </a:t>
            </a:r>
            <a:r>
              <a:rPr lang="en-GB" b="1" dirty="0"/>
              <a:t>do</a:t>
            </a:r>
            <a:r>
              <a:rPr lang="en-GB" dirty="0"/>
              <a:t> something”  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“The process of planning activities or events in an organized way so that </a:t>
            </a:r>
          </a:p>
          <a:p>
            <a:r>
              <a:rPr lang="en-GB" dirty="0"/>
              <a:t>they are </a:t>
            </a:r>
            <a:r>
              <a:rPr lang="en-GB" b="1" dirty="0"/>
              <a:t>successful</a:t>
            </a:r>
            <a:r>
              <a:rPr lang="en-GB" dirty="0"/>
              <a:t> or </a:t>
            </a:r>
            <a:r>
              <a:rPr lang="en-GB" b="1" dirty="0"/>
              <a:t>happen on time</a:t>
            </a:r>
            <a:r>
              <a:rPr lang="en-GB" dirty="0"/>
              <a:t>”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5A66DA-64DF-416F-A4F4-C2BFAAFB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753" y="1026890"/>
            <a:ext cx="3761783" cy="24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0B963A-9119-4693-8959-519BF771BBCA}"/>
              </a:ext>
            </a:extLst>
          </p:cNvPr>
          <p:cNvSpPr/>
          <p:nvPr/>
        </p:nvSpPr>
        <p:spPr>
          <a:xfrm>
            <a:off x="8298944" y="3666799"/>
            <a:ext cx="3218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The game of Go. Courtesy of [2]</a:t>
            </a:r>
            <a:endParaRPr lang="en-DE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13870EE-7CC4-416E-9DC2-BC615C39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949" y="3429000"/>
            <a:ext cx="4169080" cy="276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6B3AEB-4A03-4B21-8303-39F1EB8AF686}"/>
              </a:ext>
            </a:extLst>
          </p:cNvPr>
          <p:cNvSpPr/>
          <p:nvPr/>
        </p:nvSpPr>
        <p:spPr>
          <a:xfrm>
            <a:off x="1364912" y="6176082"/>
            <a:ext cx="397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Chess-playing computer. Courtesy of [1]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BE6A2-BA03-4AD2-9C9C-6CFF514D9325}"/>
              </a:ext>
            </a:extLst>
          </p:cNvPr>
          <p:cNvSpPr txBox="1"/>
          <p:nvPr/>
        </p:nvSpPr>
        <p:spPr>
          <a:xfrm>
            <a:off x="6811860" y="4498900"/>
            <a:ext cx="45419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Notice the game boards. No sophisticated perception ability is required from a computer other than understanding a uniform grid of cells. Hence, the computer cares almost exclusively about optimal action sequences given the time constraints.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0165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20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EC3DF-D96F-4CBD-AF07-6CE5FA6D409C}"/>
              </a:ext>
            </a:extLst>
          </p:cNvPr>
          <p:cNvSpPr txBox="1"/>
          <p:nvPr/>
        </p:nvSpPr>
        <p:spPr>
          <a:xfrm>
            <a:off x="4655124" y="346713"/>
            <a:ext cx="302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References</a:t>
            </a:r>
            <a:endParaRPr lang="en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59FB9-AFFA-4B77-8D39-1A4CF59A6F21}"/>
              </a:ext>
            </a:extLst>
          </p:cNvPr>
          <p:cNvSpPr txBox="1"/>
          <p:nvPr/>
        </p:nvSpPr>
        <p:spPr>
          <a:xfrm>
            <a:off x="335560" y="1090664"/>
            <a:ext cx="118564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 The game of Chess: </a:t>
            </a:r>
            <a:r>
              <a:rPr lang="en-GB" dirty="0">
                <a:hlinkClick r:id="rId3"/>
              </a:rPr>
              <a:t>https://en.wikipedia.org/wiki/Chess</a:t>
            </a:r>
            <a:r>
              <a:rPr lang="en-GB" dirty="0"/>
              <a:t> accessed on the 15</a:t>
            </a:r>
            <a:r>
              <a:rPr lang="en-GB" baseline="30000" dirty="0"/>
              <a:t>th</a:t>
            </a:r>
            <a:r>
              <a:rPr lang="en-GB" dirty="0"/>
              <a:t> of June 2020</a:t>
            </a:r>
          </a:p>
          <a:p>
            <a:endParaRPr lang="en-GB" dirty="0"/>
          </a:p>
          <a:p>
            <a:r>
              <a:rPr lang="en-GB" dirty="0"/>
              <a:t>[2] The game of Go: </a:t>
            </a:r>
            <a:r>
              <a:rPr lang="en-GB" dirty="0">
                <a:hlinkClick r:id="rId4"/>
              </a:rPr>
              <a:t>https://en.wikipedia.org/wiki/Go_(game)</a:t>
            </a:r>
            <a:r>
              <a:rPr lang="en-GB" dirty="0"/>
              <a:t> accessed on the 15</a:t>
            </a:r>
            <a:r>
              <a:rPr lang="en-GB" baseline="30000" dirty="0"/>
              <a:t>th</a:t>
            </a:r>
            <a:r>
              <a:rPr lang="en-GB" dirty="0"/>
              <a:t> of June 2020</a:t>
            </a:r>
          </a:p>
          <a:p>
            <a:endParaRPr lang="en-GB" dirty="0"/>
          </a:p>
          <a:p>
            <a:r>
              <a:rPr lang="en-GB" dirty="0"/>
              <a:t>[3] Perception from perspective: </a:t>
            </a:r>
            <a:r>
              <a:rPr lang="en-GB" dirty="0">
                <a:hlinkClick r:id="rId5"/>
              </a:rPr>
              <a:t>https://www.braingymmer.com/en/blog/perception/</a:t>
            </a:r>
            <a:r>
              <a:rPr lang="en-GB" dirty="0"/>
              <a:t> accessed on the 15</a:t>
            </a:r>
            <a:r>
              <a:rPr lang="en-GB" baseline="30000" dirty="0"/>
              <a:t>th</a:t>
            </a:r>
            <a:r>
              <a:rPr lang="en-GB" dirty="0"/>
              <a:t> of June 2020</a:t>
            </a:r>
          </a:p>
          <a:p>
            <a:endParaRPr lang="en-GB" dirty="0"/>
          </a:p>
          <a:p>
            <a:r>
              <a:rPr lang="en-GB" dirty="0"/>
              <a:t>[4] Rolfs, M., 2015. Attention in active vision: A perspective on perceptual continuity across saccades. </a:t>
            </a:r>
            <a:r>
              <a:rPr lang="en-GB" i="1" dirty="0"/>
              <a:t>Perception</a:t>
            </a:r>
            <a:r>
              <a:rPr lang="en-GB" dirty="0"/>
              <a:t>, </a:t>
            </a:r>
            <a:r>
              <a:rPr lang="en-GB" i="1" dirty="0"/>
              <a:t>44</a:t>
            </a:r>
            <a:r>
              <a:rPr lang="en-GB" dirty="0"/>
              <a:t>(8-9), pp.900-919.</a:t>
            </a:r>
          </a:p>
          <a:p>
            <a:endParaRPr lang="en-GB" dirty="0"/>
          </a:p>
          <a:p>
            <a:r>
              <a:rPr lang="en-GB" dirty="0"/>
              <a:t>[5] Oliehoek, F.A. and Amato, C., 2016. </a:t>
            </a:r>
            <a:r>
              <a:rPr lang="en-GB" i="1" dirty="0"/>
              <a:t>A concise introduction to decentralized POMDPs</a:t>
            </a:r>
            <a:r>
              <a:rPr lang="en-GB" dirty="0"/>
              <a:t> (Vol. 1). Springer International Publishing.</a:t>
            </a:r>
          </a:p>
          <a:p>
            <a:endParaRPr lang="en-GB" dirty="0"/>
          </a:p>
          <a:p>
            <a:r>
              <a:rPr lang="en-GB" dirty="0"/>
              <a:t>[6] First real photo of a black hole taken in 2019: </a:t>
            </a:r>
            <a:r>
              <a:rPr lang="en-GB" dirty="0">
                <a:hlinkClick r:id="rId6"/>
              </a:rPr>
              <a:t>https://www.nasa.gov/mission_pages/chandra/news/black-hole-image-makes-history</a:t>
            </a:r>
            <a:r>
              <a:rPr lang="en-GB" dirty="0"/>
              <a:t> accessed on the 16</a:t>
            </a:r>
            <a:r>
              <a:rPr lang="en-GB" baseline="30000" dirty="0"/>
              <a:t>th</a:t>
            </a:r>
            <a:r>
              <a:rPr lang="en-GB" dirty="0"/>
              <a:t> of June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D81AB-D5A7-4F1B-8B65-435537C4A7DD}"/>
              </a:ext>
            </a:extLst>
          </p:cNvPr>
          <p:cNvSpPr txBox="1"/>
          <p:nvPr/>
        </p:nvSpPr>
        <p:spPr>
          <a:xfrm>
            <a:off x="335560" y="5124635"/>
            <a:ext cx="11677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hlinkClick r:id="rId7"/>
              </a:rPr>
              <a:t>https://textpro.me/matrix-style-text-effect-online-884.html</a:t>
            </a:r>
            <a:r>
              <a:rPr lang="en-GB" dirty="0"/>
              <a:t>  was accessed on the 16</a:t>
            </a:r>
            <a:r>
              <a:rPr lang="en-GB" baseline="30000" dirty="0"/>
              <a:t>th</a:t>
            </a:r>
            <a:r>
              <a:rPr lang="en-GB" dirty="0"/>
              <a:t> of June 2020 to generate matrix style text effects on slide 11</a:t>
            </a:r>
            <a:endParaRPr lang="en-GB" dirty="0">
              <a:hlinkClick r:id="rId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hlinkClick r:id="rId8"/>
              </a:rPr>
              <a:t>https://codepen.io/Mamboleoo/pen/obWGYr</a:t>
            </a:r>
            <a:r>
              <a:rPr lang="en-GB" dirty="0"/>
              <a:t>  was accessed on the 15</a:t>
            </a:r>
            <a:r>
              <a:rPr lang="en-GB" baseline="30000" dirty="0"/>
              <a:t>th</a:t>
            </a:r>
            <a:r>
              <a:rPr lang="en-GB" dirty="0"/>
              <a:t> of June 2020 to generate particle style text effects on slide 12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Cartoon character Jerry on slide 13 was taken from </a:t>
            </a:r>
            <a:r>
              <a:rPr lang="en-GB" dirty="0">
                <a:hlinkClick r:id="rId9"/>
              </a:rPr>
              <a:t>https://seeklogo.com/vector-logo/75382/jerry</a:t>
            </a:r>
            <a:r>
              <a:rPr lang="en-GB" dirty="0"/>
              <a:t> accessed on the 15th of June 2020</a:t>
            </a:r>
            <a:endParaRPr lang="en-GB" dirty="0">
              <a:hlinkClick r:id="rId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01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80E76A-F8B7-4BA0-B9A9-2E646934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3</a:t>
            </a:fld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8DEE2-B62A-4E70-A782-02FA4A8DBC28}"/>
              </a:ext>
            </a:extLst>
          </p:cNvPr>
          <p:cNvSpPr txBox="1"/>
          <p:nvPr/>
        </p:nvSpPr>
        <p:spPr>
          <a:xfrm>
            <a:off x="5048596" y="319004"/>
            <a:ext cx="2599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Perception</a:t>
            </a:r>
            <a:endParaRPr lang="en-DE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56F99-4B44-414F-8D75-36A542826D5F}"/>
              </a:ext>
            </a:extLst>
          </p:cNvPr>
          <p:cNvSpPr txBox="1"/>
          <p:nvPr/>
        </p:nvSpPr>
        <p:spPr>
          <a:xfrm>
            <a:off x="458433" y="1450128"/>
            <a:ext cx="8254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Cambridge Dictionary: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“An awareness of things through the physical senses, </a:t>
            </a:r>
            <a:r>
              <a:rPr lang="en-GB" b="1" dirty="0"/>
              <a:t>especially sight</a:t>
            </a:r>
            <a:r>
              <a:rPr lang="en-GB" dirty="0"/>
              <a:t>”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“A belief or opinion, </a:t>
            </a:r>
            <a:r>
              <a:rPr lang="en-GB" b="1" dirty="0"/>
              <a:t>often held by many people </a:t>
            </a:r>
            <a:r>
              <a:rPr lang="en-GB" dirty="0"/>
              <a:t>and based on how things </a:t>
            </a:r>
            <a:r>
              <a:rPr lang="en-GB" b="1" dirty="0"/>
              <a:t>seem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dirty="0"/>
              <a:t>						</a:t>
            </a:r>
            <a:endParaRPr lang="en-DE" dirty="0"/>
          </a:p>
        </p:txBody>
      </p:sp>
      <p:pic>
        <p:nvPicPr>
          <p:cNvPr id="2050" name="Picture 2" descr="perception">
            <a:extLst>
              <a:ext uri="{FF2B5EF4-FFF2-40B4-BE49-F238E27FC236}">
                <a16:creationId xmlns:a16="http://schemas.microsoft.com/office/drawing/2014/main" id="{97AFE0E5-D81A-4200-9BC0-3DD5CF8E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546" y="1136133"/>
            <a:ext cx="3659355" cy="203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6B5572-40EA-477C-A5CB-B34C73E6130B}"/>
              </a:ext>
            </a:extLst>
          </p:cNvPr>
          <p:cNvSpPr/>
          <p:nvPr/>
        </p:nvSpPr>
        <p:spPr>
          <a:xfrm>
            <a:off x="9537769" y="3209182"/>
            <a:ext cx="1588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Courtesy of [3]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ECAE5-BDE7-4A15-8285-E5E6FDB8B54C}"/>
              </a:ext>
            </a:extLst>
          </p:cNvPr>
          <p:cNvSpPr txBox="1"/>
          <p:nvPr/>
        </p:nvSpPr>
        <p:spPr>
          <a:xfrm>
            <a:off x="458433" y="4325533"/>
            <a:ext cx="10682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Goal:</a:t>
            </a:r>
          </a:p>
          <a:p>
            <a:endParaRPr lang="en-GB" dirty="0"/>
          </a:p>
          <a:p>
            <a:r>
              <a:rPr lang="en-GB" dirty="0"/>
              <a:t>Find a </a:t>
            </a:r>
            <a:r>
              <a:rPr lang="en-GB" b="1" i="1" dirty="0">
                <a:solidFill>
                  <a:srgbClr val="FF0000"/>
                </a:solidFill>
              </a:rPr>
              <a:t>Policy</a:t>
            </a:r>
            <a:r>
              <a:rPr lang="en-GB" dirty="0"/>
              <a:t>, i.e. a </a:t>
            </a:r>
            <a:r>
              <a:rPr lang="en-GB" b="1" dirty="0"/>
              <a:t>mapping</a:t>
            </a:r>
            <a:r>
              <a:rPr lang="en-GB" dirty="0"/>
              <a:t> between the perceived </a:t>
            </a:r>
            <a:r>
              <a:rPr lang="en-GB" b="1" dirty="0"/>
              <a:t>observations</a:t>
            </a:r>
            <a:r>
              <a:rPr lang="en-GB" dirty="0"/>
              <a:t> and appropriate </a:t>
            </a:r>
            <a:r>
              <a:rPr lang="en-GB" b="1" dirty="0"/>
              <a:t>actions</a:t>
            </a:r>
            <a:r>
              <a:rPr lang="en-GB" dirty="0"/>
              <a:t> to take, such that the task outcome is optimized with respect to time and utility.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488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4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527A6-D13C-43AF-B8D8-594AAE9272CD}"/>
              </a:ext>
            </a:extLst>
          </p:cNvPr>
          <p:cNvSpPr txBox="1"/>
          <p:nvPr/>
        </p:nvSpPr>
        <p:spPr>
          <a:xfrm>
            <a:off x="3509356" y="357796"/>
            <a:ext cx="647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Joint Perception and Planning</a:t>
            </a:r>
            <a:endParaRPr lang="en-DE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042CB-4435-4F45-9250-ECD2AB65F30E}"/>
              </a:ext>
            </a:extLst>
          </p:cNvPr>
          <p:cNvSpPr txBox="1"/>
          <p:nvPr/>
        </p:nvSpPr>
        <p:spPr>
          <a:xfrm>
            <a:off x="4002577" y="1354768"/>
            <a:ext cx="488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An example of “Visual Search”. Courtesy of [4]</a:t>
            </a:r>
            <a:endParaRPr lang="en-DE" b="1" i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9D379-1DB4-4BE6-99EE-8CFB4C1F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81" y="1872132"/>
            <a:ext cx="7527945" cy="3476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DBE73-F683-45C8-A3A8-183287989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66" y="5348846"/>
            <a:ext cx="10729224" cy="12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5</a:t>
            </a:fld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F73C7-C82A-4A2D-8329-2868A1C9DA06}"/>
              </a:ext>
            </a:extLst>
          </p:cNvPr>
          <p:cNvSpPr txBox="1"/>
          <p:nvPr/>
        </p:nvSpPr>
        <p:spPr>
          <a:xfrm>
            <a:off x="4078778" y="346713"/>
            <a:ext cx="5137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Decentralized POMDP</a:t>
            </a:r>
            <a:endParaRPr lang="en-DE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4AAB3A-15D7-4735-A079-F4473B4361EE}"/>
              </a:ext>
            </a:extLst>
          </p:cNvPr>
          <p:cNvSpPr/>
          <p:nvPr/>
        </p:nvSpPr>
        <p:spPr>
          <a:xfrm>
            <a:off x="6111799" y="5844895"/>
            <a:ext cx="577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Dec-POMDP Framework. Inspired by and adapted from [5]</a:t>
            </a:r>
            <a:endParaRPr lang="en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03FCA4-9421-4118-BEA6-18B24B41B411}"/>
              </a:ext>
            </a:extLst>
          </p:cNvPr>
          <p:cNvGrpSpPr/>
          <p:nvPr/>
        </p:nvGrpSpPr>
        <p:grpSpPr>
          <a:xfrm>
            <a:off x="319035" y="1638456"/>
            <a:ext cx="5076305" cy="3970318"/>
            <a:chOff x="319035" y="1638456"/>
            <a:chExt cx="5076305" cy="39703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3E8EF8-5186-4E4E-AEE6-B510878E9B23}"/>
                </a:ext>
              </a:extLst>
            </p:cNvPr>
            <p:cNvSpPr txBox="1"/>
            <p:nvPr/>
          </p:nvSpPr>
          <p:spPr>
            <a:xfrm>
              <a:off x="319035" y="1638456"/>
              <a:ext cx="507630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At time    the environment has a state </a:t>
              </a:r>
            </a:p>
            <a:p>
              <a:endParaRPr lang="en-GB" dirty="0"/>
            </a:p>
            <a:p>
              <a:r>
                <a:rPr lang="en-GB" dirty="0"/>
                <a:t>Each agent takes a local action, which is a component of a joint actions vector</a:t>
              </a:r>
            </a:p>
            <a:p>
              <a:endParaRPr lang="en-GB" dirty="0"/>
            </a:p>
            <a:p>
              <a:r>
                <a:rPr lang="en-GB" dirty="0"/>
                <a:t>The environment transitions to the next state  according to the transition model </a:t>
              </a:r>
            </a:p>
            <a:p>
              <a:endParaRPr lang="en-GB" dirty="0"/>
            </a:p>
            <a:p>
              <a:r>
                <a:rPr lang="en-GB" dirty="0"/>
                <a:t>The environment then emits a joint observation according to the observation model </a:t>
              </a:r>
            </a:p>
            <a:p>
              <a:endParaRPr lang="en-GB" dirty="0"/>
            </a:p>
            <a:p>
              <a:r>
                <a:rPr lang="en-GB" dirty="0"/>
                <a:t>Each agent has access to its own local observation</a:t>
              </a:r>
            </a:p>
            <a:p>
              <a:endParaRPr lang="en-GB" dirty="0"/>
            </a:p>
            <a:p>
              <a:r>
                <a:rPr lang="en-GB" dirty="0"/>
                <a:t>All agents receive a common reward </a:t>
              </a:r>
              <a:endParaRPr lang="en-DE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85928F-94F0-47CC-AAA5-D5627BBF029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72" y="4217765"/>
              <a:ext cx="1299601" cy="1964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8C4230-2EAF-40C4-9E19-82932B6BC7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507" y="1754106"/>
              <a:ext cx="71314" cy="1467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A1CE8B-C03F-468A-B30A-93401CA8569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419" y="3379223"/>
              <a:ext cx="1082604" cy="19190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5C57D1-896D-4C94-98A0-CFF7E0C33D6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794" y="2596819"/>
              <a:ext cx="174171" cy="1357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D66598-9355-4E0D-A4C2-8B6669EDB13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880" y="5311898"/>
              <a:ext cx="809143" cy="22902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2F578F1-7639-4487-984E-6C66E9D10D6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636" y="1778795"/>
              <a:ext cx="157714" cy="13577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7327ABA-A722-41BC-B4BF-B5C782DAF5C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023" y="3142407"/>
              <a:ext cx="379886" cy="1536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76C64AF-2F11-4689-BB15-B4394ABB04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5516" y="1612141"/>
            <a:ext cx="5793892" cy="40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8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6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630E9-A1DA-48A1-AE49-14F5805B8FF9}"/>
              </a:ext>
            </a:extLst>
          </p:cNvPr>
          <p:cNvSpPr txBox="1"/>
          <p:nvPr/>
        </p:nvSpPr>
        <p:spPr>
          <a:xfrm>
            <a:off x="3146259" y="360781"/>
            <a:ext cx="7027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              G-DICE</a:t>
            </a:r>
            <a:endParaRPr lang="en-DE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0B57C-1246-49A7-B6F6-2171C115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60" y="1413803"/>
            <a:ext cx="7477176" cy="4466455"/>
          </a:xfrm>
          <a:prstGeom prst="rect">
            <a:avLst/>
          </a:prstGeom>
        </p:spPr>
      </p:pic>
      <p:pic>
        <p:nvPicPr>
          <p:cNvPr id="5" name="Graphic 4" descr="Dice">
            <a:extLst>
              <a:ext uri="{FF2B5EF4-FFF2-40B4-BE49-F238E27FC236}">
                <a16:creationId xmlns:a16="http://schemas.microsoft.com/office/drawing/2014/main" id="{19BD9B47-59CD-4E11-B356-6624D0D2A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5434" y="257524"/>
            <a:ext cx="914400" cy="914400"/>
          </a:xfrm>
          <a:prstGeom prst="rect">
            <a:avLst/>
          </a:prstGeom>
        </p:spPr>
      </p:pic>
      <p:pic>
        <p:nvPicPr>
          <p:cNvPr id="10" name="Graphic 9" descr="Dice">
            <a:extLst>
              <a:ext uri="{FF2B5EF4-FFF2-40B4-BE49-F238E27FC236}">
                <a16:creationId xmlns:a16="http://schemas.microsoft.com/office/drawing/2014/main" id="{A6EB60D3-23BC-4E8F-9EBC-513835365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3221" y="25752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25AD64-E8AD-45B6-83B7-B9C998A5E461}"/>
              </a:ext>
            </a:extLst>
          </p:cNvPr>
          <p:cNvSpPr txBox="1"/>
          <p:nvPr/>
        </p:nvSpPr>
        <p:spPr>
          <a:xfrm>
            <a:off x="0" y="5881933"/>
            <a:ext cx="903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Graph data structure with each node containing action and observation distributions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19C22-3362-424A-998A-528A9FD9C79E}"/>
              </a:ext>
            </a:extLst>
          </p:cNvPr>
          <p:cNvSpPr txBox="1"/>
          <p:nvPr/>
        </p:nvSpPr>
        <p:spPr>
          <a:xfrm>
            <a:off x="8270412" y="1167207"/>
            <a:ext cx="3075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Peculiarities of G-DICE: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FF0000"/>
                </a:solidFill>
              </a:rPr>
              <a:t>Observations are discrete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Actions are discrete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A3C95-4394-4DB1-A9D8-B6C5A9AAE42D}"/>
              </a:ext>
            </a:extLst>
          </p:cNvPr>
          <p:cNvSpPr txBox="1"/>
          <p:nvPr/>
        </p:nvSpPr>
        <p:spPr>
          <a:xfrm>
            <a:off x="8275894" y="3069281"/>
            <a:ext cx="36868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G-DICE Gist: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Sample an action in a current node and carry it out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Receive an observation at the next time step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Based on the current node and the observation, transition to the next node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4218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7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630E9-A1DA-48A1-AE49-14F5805B8FF9}"/>
              </a:ext>
            </a:extLst>
          </p:cNvPr>
          <p:cNvSpPr txBox="1"/>
          <p:nvPr/>
        </p:nvSpPr>
        <p:spPr>
          <a:xfrm>
            <a:off x="3146259" y="360781"/>
            <a:ext cx="7027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Continuous Observation G-DICE</a:t>
            </a:r>
            <a:endParaRPr lang="en-DE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2D3FB-F776-40EC-8298-E5D7F99D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14" y="1451683"/>
            <a:ext cx="7386817" cy="4484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61F024-F2C2-4D38-9AB4-4577CACA4A71}"/>
              </a:ext>
            </a:extLst>
          </p:cNvPr>
          <p:cNvSpPr txBox="1"/>
          <p:nvPr/>
        </p:nvSpPr>
        <p:spPr>
          <a:xfrm>
            <a:off x="905083" y="5871368"/>
            <a:ext cx="661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Cluster continuous observations using machine learning techniques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66DB0-C873-45AF-BD58-09D1CBF8237E}"/>
              </a:ext>
            </a:extLst>
          </p:cNvPr>
          <p:cNvSpPr txBox="1"/>
          <p:nvPr/>
        </p:nvSpPr>
        <p:spPr>
          <a:xfrm>
            <a:off x="8136233" y="1629325"/>
            <a:ext cx="3591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Recent methods from other works: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Radial Basis functions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Beta functions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Dirichlet functions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22A70-84FD-4E39-A6FC-841B645EEA4F}"/>
              </a:ext>
            </a:extLst>
          </p:cNvPr>
          <p:cNvSpPr txBox="1"/>
          <p:nvPr/>
        </p:nvSpPr>
        <p:spPr>
          <a:xfrm>
            <a:off x="8205378" y="4143581"/>
            <a:ext cx="355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FF0000"/>
                </a:solidFill>
              </a:rPr>
              <a:t>Interesting to research:</a:t>
            </a:r>
          </a:p>
          <a:p>
            <a:r>
              <a:rPr lang="en-GB" i="1" dirty="0">
                <a:solidFill>
                  <a:srgbClr val="FF0000"/>
                </a:solidFill>
              </a:rPr>
              <a:t>Deep-learning within graph nodes</a:t>
            </a:r>
            <a:endParaRPr lang="en-DE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0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8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630E9-A1DA-48A1-AE49-14F5805B8FF9}"/>
              </a:ext>
            </a:extLst>
          </p:cNvPr>
          <p:cNvSpPr txBox="1"/>
          <p:nvPr/>
        </p:nvSpPr>
        <p:spPr>
          <a:xfrm>
            <a:off x="3690851" y="346713"/>
            <a:ext cx="6267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New proposal: COGNet-DICE</a:t>
            </a:r>
            <a:endParaRPr lang="en-DE" sz="4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1BE115E-3FFC-4B3C-97FF-487B9BC6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81153"/>
            <a:ext cx="6719437" cy="4748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43631A-02A1-4CE1-9BA0-A00E3EF9B436}"/>
              </a:ext>
            </a:extLst>
          </p:cNvPr>
          <p:cNvSpPr txBox="1"/>
          <p:nvPr/>
        </p:nvSpPr>
        <p:spPr>
          <a:xfrm>
            <a:off x="882446" y="5871368"/>
            <a:ext cx="720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Leverage deep learning and embed neural networks in graph nodes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685C3-2057-4C40-B466-C5C4BCCB864A}"/>
              </a:ext>
            </a:extLst>
          </p:cNvPr>
          <p:cNvSpPr txBox="1"/>
          <p:nvPr/>
        </p:nvSpPr>
        <p:spPr>
          <a:xfrm>
            <a:off x="7905925" y="1426128"/>
            <a:ext cx="34478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Methodology details:</a:t>
            </a:r>
          </a:p>
          <a:p>
            <a:endParaRPr lang="en-GB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Thresholding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Avoidance of policy degeneration through “single gene” mutation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dirty="0"/>
              <a:t>Entropy Injection for exploration purposes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B6EB9-C0FA-4735-A073-4FD27CDFA312}"/>
              </a:ext>
            </a:extLst>
          </p:cNvPr>
          <p:cNvSpPr txBox="1"/>
          <p:nvPr/>
        </p:nvSpPr>
        <p:spPr>
          <a:xfrm>
            <a:off x="7919207" y="4848837"/>
            <a:ext cx="3590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used but very desirable:</a:t>
            </a:r>
          </a:p>
          <a:p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Experience replay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5227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: KUS-Portal : Universität Hamburg">
            <a:extLst>
              <a:ext uri="{FF2B5EF4-FFF2-40B4-BE49-F238E27FC236}">
                <a16:creationId xmlns:a16="http://schemas.microsoft.com/office/drawing/2014/main" id="{DBCDAC66-38EA-4FDF-873F-C7A482CBB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3872" cy="11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51C15-2009-45D3-8263-661766FE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A62-235F-419F-978A-1E9BC700BC6F}" type="slidenum">
              <a:rPr lang="en-DE" smtClean="0"/>
              <a:t>9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20C46-F8E6-41B0-82B8-0066C2409C8F}"/>
              </a:ext>
            </a:extLst>
          </p:cNvPr>
          <p:cNvSpPr txBox="1"/>
          <p:nvPr/>
        </p:nvSpPr>
        <p:spPr>
          <a:xfrm>
            <a:off x="3590491" y="346713"/>
            <a:ext cx="6182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Scaling to higher dimensions</a:t>
            </a:r>
            <a:endParaRPr lang="en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ECBB9-82CB-4835-9FF6-AA2E23AD195B}"/>
              </a:ext>
            </a:extLst>
          </p:cNvPr>
          <p:cNvSpPr txBox="1"/>
          <p:nvPr/>
        </p:nvSpPr>
        <p:spPr>
          <a:xfrm>
            <a:off x="992558" y="4961667"/>
            <a:ext cx="8590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Reasons and Expectations: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Lower training space and time complexity =&gt; Efficiency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Robustness to noise in the online test application phase =&gt; Transfer Learning</a:t>
            </a:r>
            <a:endParaRPr lang="en-DE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953579B-5F29-4B06-A7FF-C233D9A581B1}"/>
              </a:ext>
            </a:extLst>
          </p:cNvPr>
          <p:cNvSpPr/>
          <p:nvPr/>
        </p:nvSpPr>
        <p:spPr>
          <a:xfrm rot="5400000">
            <a:off x="5292193" y="2008609"/>
            <a:ext cx="331691" cy="47718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687B10-241A-4B4D-AFEF-41770F440E2B}"/>
              </a:ext>
            </a:extLst>
          </p:cNvPr>
          <p:cNvSpPr txBox="1"/>
          <p:nvPr/>
        </p:nvSpPr>
        <p:spPr>
          <a:xfrm>
            <a:off x="4331243" y="4476255"/>
            <a:ext cx="307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Variational Autoencoder</a:t>
            </a:r>
            <a:endParaRPr lang="en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6ECFA2-96F9-4124-AC23-5052A10CA492}"/>
              </a:ext>
            </a:extLst>
          </p:cNvPr>
          <p:cNvSpPr/>
          <p:nvPr/>
        </p:nvSpPr>
        <p:spPr>
          <a:xfrm>
            <a:off x="4987814" y="3284026"/>
            <a:ext cx="949825" cy="370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Sample</a:t>
            </a:r>
            <a:endParaRPr lang="en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E80B2-ABC5-473B-848F-D1F3BD789133}"/>
              </a:ext>
            </a:extLst>
          </p:cNvPr>
          <p:cNvSpPr/>
          <p:nvPr/>
        </p:nvSpPr>
        <p:spPr>
          <a:xfrm>
            <a:off x="186635" y="2847889"/>
            <a:ext cx="1611847" cy="1189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Simulator</a:t>
            </a:r>
            <a:endParaRPr lang="en-DE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32FD214-48A3-449C-8826-6D1ED3B448BF}"/>
              </a:ext>
            </a:extLst>
          </p:cNvPr>
          <p:cNvSpPr/>
          <p:nvPr/>
        </p:nvSpPr>
        <p:spPr>
          <a:xfrm>
            <a:off x="7744142" y="2964000"/>
            <a:ext cx="2640762" cy="959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D2DB410-DC10-4696-AB7B-3A8052B2871C}"/>
              </a:ext>
            </a:extLst>
          </p:cNvPr>
          <p:cNvSpPr/>
          <p:nvPr/>
        </p:nvSpPr>
        <p:spPr>
          <a:xfrm>
            <a:off x="1800783" y="2961782"/>
            <a:ext cx="1370627" cy="961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651CD8-CEB7-445B-B542-799F76678A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27" y="3323746"/>
            <a:ext cx="914187" cy="223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309073-6E72-4725-91CF-B6E740E414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981" y="3303772"/>
            <a:ext cx="2255519" cy="277999"/>
          </a:xfrm>
          <a:prstGeom prst="rect">
            <a:avLst/>
          </a:prstGeom>
        </p:spPr>
      </p:pic>
      <p:sp>
        <p:nvSpPr>
          <p:cNvPr id="21" name="Trapezoid 20">
            <a:extLst>
              <a:ext uri="{FF2B5EF4-FFF2-40B4-BE49-F238E27FC236}">
                <a16:creationId xmlns:a16="http://schemas.microsoft.com/office/drawing/2014/main" id="{E6AC4E20-01FE-4615-BC54-AAA2EEF71447}"/>
              </a:ext>
            </a:extLst>
          </p:cNvPr>
          <p:cNvSpPr/>
          <p:nvPr/>
        </p:nvSpPr>
        <p:spPr>
          <a:xfrm rot="5400000">
            <a:off x="3384583" y="2601118"/>
            <a:ext cx="1402454" cy="182880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09DED3A2-DB6D-42C0-A7B4-87CAE203BE51}"/>
              </a:ext>
            </a:extLst>
          </p:cNvPr>
          <p:cNvSpPr/>
          <p:nvPr/>
        </p:nvSpPr>
        <p:spPr>
          <a:xfrm rot="16200000">
            <a:off x="6150812" y="2601118"/>
            <a:ext cx="1402454" cy="1828800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16CA58-22FC-4FF6-A9E1-87B2671BDBF4}"/>
              </a:ext>
            </a:extLst>
          </p:cNvPr>
          <p:cNvSpPr txBox="1"/>
          <p:nvPr/>
        </p:nvSpPr>
        <p:spPr>
          <a:xfrm>
            <a:off x="3599527" y="3303772"/>
            <a:ext cx="114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Encode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BD8E0-5D12-4C01-A1ED-50B8001B9B5F}"/>
              </a:ext>
            </a:extLst>
          </p:cNvPr>
          <p:cNvSpPr txBox="1"/>
          <p:nvPr/>
        </p:nvSpPr>
        <p:spPr>
          <a:xfrm>
            <a:off x="6425409" y="3293155"/>
            <a:ext cx="114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Decode</a:t>
            </a:r>
            <a:endParaRPr lang="en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A3628B-A49D-425D-9A4B-E25C03B1C681}"/>
              </a:ext>
            </a:extLst>
          </p:cNvPr>
          <p:cNvSpPr/>
          <p:nvPr/>
        </p:nvSpPr>
        <p:spPr>
          <a:xfrm>
            <a:off x="10387206" y="2874508"/>
            <a:ext cx="1611847" cy="1189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2D Observation</a:t>
            </a:r>
          </a:p>
          <a:p>
            <a:pPr algn="ctr"/>
            <a:r>
              <a:rPr lang="en-GB" dirty="0"/>
              <a:t>Neural</a:t>
            </a:r>
          </a:p>
          <a:p>
            <a:pPr algn="ctr"/>
            <a:r>
              <a:rPr lang="en-GB" dirty="0"/>
              <a:t>Net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AA8E41-0104-429B-B377-E407E45B2548}"/>
              </a:ext>
            </a:extLst>
          </p:cNvPr>
          <p:cNvSpPr/>
          <p:nvPr/>
        </p:nvSpPr>
        <p:spPr>
          <a:xfrm>
            <a:off x="10384904" y="1253717"/>
            <a:ext cx="1611847" cy="1189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1D Observation</a:t>
            </a:r>
          </a:p>
          <a:p>
            <a:pPr algn="ctr"/>
            <a:r>
              <a:rPr lang="en-GB" dirty="0"/>
              <a:t>Neural</a:t>
            </a:r>
          </a:p>
          <a:p>
            <a:pPr algn="ctr"/>
            <a:r>
              <a:rPr lang="en-GB" dirty="0"/>
              <a:t>Net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ECD5F64-3C92-403F-85D2-3FA195995D4D}"/>
              </a:ext>
            </a:extLst>
          </p:cNvPr>
          <p:cNvCxnSpPr>
            <a:cxnSpLocks/>
            <a:stCxn id="15" idx="0"/>
            <a:endCxn id="26" idx="1"/>
          </p:cNvCxnSpPr>
          <p:nvPr/>
        </p:nvCxnSpPr>
        <p:spPr>
          <a:xfrm rot="5400000" flipH="1" flipV="1">
            <a:off x="7205981" y="105104"/>
            <a:ext cx="1435668" cy="49221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2AE1D3E-7494-442C-9207-236A097A2837}"/>
              </a:ext>
            </a:extLst>
          </p:cNvPr>
          <p:cNvSpPr txBox="1"/>
          <p:nvPr/>
        </p:nvSpPr>
        <p:spPr>
          <a:xfrm>
            <a:off x="7664785" y="1470980"/>
            <a:ext cx="231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Encoded COGNet-DICE</a:t>
            </a:r>
            <a:endParaRPr lang="en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08FCF2-CE37-4DAD-8D79-193A1373A89B}"/>
              </a:ext>
            </a:extLst>
          </p:cNvPr>
          <p:cNvSpPr txBox="1"/>
          <p:nvPr/>
        </p:nvSpPr>
        <p:spPr>
          <a:xfrm>
            <a:off x="7940770" y="2819712"/>
            <a:ext cx="176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2D COGNet-DICE</a:t>
            </a:r>
            <a:endParaRPr lang="en-D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53AD32-3A1B-4F47-A43D-8B50C390317F}"/>
              </a:ext>
            </a:extLst>
          </p:cNvPr>
          <p:cNvCxnSpPr>
            <a:cxnSpLocks/>
          </p:cNvCxnSpPr>
          <p:nvPr/>
        </p:nvCxnSpPr>
        <p:spPr>
          <a:xfrm>
            <a:off x="8823864" y="1895108"/>
            <a:ext cx="0" cy="9794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98CA29E-D4F1-4D5D-9A87-1C5CE3AD39B7}"/>
              </a:ext>
            </a:extLst>
          </p:cNvPr>
          <p:cNvSpPr txBox="1"/>
          <p:nvPr/>
        </p:nvSpPr>
        <p:spPr>
          <a:xfrm>
            <a:off x="7783217" y="2175691"/>
            <a:ext cx="26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COGNet-DICE flavours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081058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32,3959"/>
  <p:tag name="LATEXADDIN" val="\documentclass{article}&#10;\usepackage{amsmath}&#10;\pagestyle{empty}&#10;\begin{document}&#10;&#10;&#10;$P(z_{t+1}|a_t,s_{t+1})$&#10;&#10;\end{document}"/>
  <p:tag name="IGUANATEXSIZE" val="18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299,2126"/>
  <p:tag name="LATEXADDIN" val="\documentclass{article}&#10;\usepackage{amsmath}&#10;\pagestyle{empty}&#10;\begin{document}&#10;&#10;&#10;$N_{total}$&#10;&#10;\end{document}"/>
  <p:tag name="IGUANATEXSIZE" val="18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266,9666"/>
  <p:tag name="LATEXADDIN" val="\documentclass{article}&#10;\usepackage{amsmath}&#10;\pagestyle{empty}&#10;\begin{document}&#10;&#10;$N_{best}$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38,99512"/>
  <p:tag name="LATEXADDIN" val="\documentclass{article}&#10;\usepackage{amsmath}&#10;\pagestyle{empty}&#10;\begin{document}&#10;&#10;$t$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07,1616"/>
  <p:tag name="LATEXADDIN" val="\documentclass{article}&#10;\usepackage{amsmath}&#10;\pagestyle{empty}&#10;\begin{document}&#10;&#10;$P(s_{t+1}|s_t,a_t)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pagestyle{empty}&#10;\begin{document}&#10;&#10;$a_t$&#10;&#10;&#10;\end{document}"/>
  <p:tag name="IGUANATEXSIZE" val="1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42,4447"/>
  <p:tag name="LATEXADDIN" val="\documentclass{article}&#10;\usepackage{amsmath}&#10;\pagestyle{empty}&#10;\begin{document}&#10;&#10;&#10;$R(a_t, s_t)$&#10;&#10;\end{document}"/>
  <p:tag name="IGUANATEXSIZE" val="18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pagestyle{empty}&#10;\begin{document}&#10;&#10;$s_t$&#10;&#10;&#10;\end{document}"/>
  <p:tag name="IGUANATEXSIZE" val="1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pagestyle{empty}&#10;\begin{document}&#10;&#10;$s_{t+1}$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446,9441"/>
  <p:tag name="LATEXADDIN" val="\documentclass{article}&#10;\usepackage{amsmath}&#10;\usepackage{amssymb}&#10;\pagestyle{empty}&#10;\begin{document}&#10;&#10;$X \in \mathbb{R}^{16}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103,112"/>
  <p:tag name="LATEXADDIN" val="\documentclass{article}&#10;\usepackage{amsmath}&#10;\usepackage{amssymb}&#10;\pagestyle{empty}&#10;\begin{document}&#10;&#10;$(X + N(\mu, \sigma)) \in \mathbb{R}^{16}$&#10;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Microsoft Office PowerPoint</Application>
  <PresentationFormat>Widescreen</PresentationFormat>
  <Paragraphs>195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Caus Danu</dc:creator>
  <cp:lastModifiedBy>Caus Danu</cp:lastModifiedBy>
  <cp:revision>2</cp:revision>
  <dcterms:created xsi:type="dcterms:W3CDTF">2020-06-13T11:26:32Z</dcterms:created>
  <dcterms:modified xsi:type="dcterms:W3CDTF">2020-07-08T13:36:44Z</dcterms:modified>
</cp:coreProperties>
</file>